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</p:sldMasterIdLst>
  <p:notesMasterIdLst>
    <p:notesMasterId r:id="rId16"/>
  </p:notesMasterIdLst>
  <p:sldIdLst>
    <p:sldId id="5048" r:id="rId3"/>
    <p:sldId id="5059" r:id="rId4"/>
    <p:sldId id="2142534424" r:id="rId5"/>
    <p:sldId id="2142534437" r:id="rId6"/>
    <p:sldId id="4916" r:id="rId7"/>
    <p:sldId id="4931" r:id="rId8"/>
    <p:sldId id="2142534441" r:id="rId9"/>
    <p:sldId id="2142534429" r:id="rId10"/>
    <p:sldId id="2142534427" r:id="rId11"/>
    <p:sldId id="2142534439" r:id="rId12"/>
    <p:sldId id="2142534434" r:id="rId13"/>
    <p:sldId id="2142534440" r:id="rId14"/>
    <p:sldId id="2142534432" r:id="rId15"/>
  </p:sldIdLst>
  <p:sldSz cx="12192000" cy="6858000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DD7B31-67FB-5D90-CF7F-8D26D1BC20FE}" name="Zymak Illia" initials="" userId="S::Illia.Zymak@eli-beams.eu::7e00fab3-f8ab-4845-9674-32d04709ae33" providerId="AD"/>
  <p188:author id="{1127933C-26F0-BAB9-0DA9-D5424C10C068}" name="Kuřátko Roman" initials="RK" userId="S::roman.kuratko@eli-beams.eu::2f49c2f9-4f95-4395-b40d-6b222b92cbac" providerId="AD"/>
  <p188:author id="{FC1A70A4-B3A3-D910-9094-1B63FAEC1028}" name="Zymaková Anna" initials="ZA" userId="S::anna.zymakova@eli-beams.eu::936c9fb4-23f3-488c-8242-bd7ed0ac8db2" providerId="AD"/>
  <p188:author id="{82D01EB3-112D-CD78-BB60-364C87C7F035}" name="Bugáňová Patrícia" initials="BP" userId="S::patricia.buganova@eli-beams.eu::91f98054-ecd7-43b0-8980-3ed8778aa8a7" providerId="AD"/>
  <p188:author id="{4F2297FD-9CB9-688B-923A-10A4CEBE3B01}" name="Gaman Vojtěch" initials="VG" userId="S::vojtech.gaman@eli-beams.eu::7813ddf6-f579-4091-8c89-e7733cea077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1"/>
    <a:srgbClr val="DADADA"/>
    <a:srgbClr val="11B2A0"/>
    <a:srgbClr val="FF4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5016C-6C12-4478-98BE-16CBE498EBD5}" v="29" dt="2025-01-28T11:28:28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27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26-7543-948C-04CA386FB49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26-7543-948C-04CA386FB49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426-7543-948C-04CA386FB49C}"/>
              </c:ext>
            </c:extLst>
          </c:dPt>
          <c:dLbls>
            <c:dLbl>
              <c:idx val="0"/>
              <c:layout>
                <c:manualLayout>
                  <c:x val="-0.13484215538576347"/>
                  <c:y val="3.977579684250899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290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426-7543-948C-04CA386FB49C}"/>
                </c:ext>
              </c:extLst>
            </c:dLbl>
            <c:dLbl>
              <c:idx val="1"/>
              <c:layout>
                <c:manualLayout>
                  <c:x val="0.10168301565675057"/>
                  <c:y val="-0.20615073634547715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209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426-7543-948C-04CA386FB49C}"/>
                </c:ext>
              </c:extLst>
            </c:dLbl>
            <c:dLbl>
              <c:idx val="2"/>
              <c:layout>
                <c:manualLayout>
                  <c:x val="9.1003987379633347E-2"/>
                  <c:y val="0.18441489621220025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132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426-7543-948C-04CA386FB4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Researchers</c:v>
                </c:pt>
                <c:pt idx="1">
                  <c:v>Technicians/Engineers</c:v>
                </c:pt>
                <c:pt idx="2">
                  <c:v>Administrative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286</c:v>
                </c:pt>
                <c:pt idx="1">
                  <c:v>200</c:v>
                </c:pt>
                <c:pt idx="2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49-2A45-AEAE-F4168891F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"/>
          <c:y val="0.25448403721506363"/>
          <c:w val="0.45982074857552552"/>
          <c:h val="0.491031556475339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2847F-1B13-4A48-ABCA-6D8A2076A2AC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29D05-0E22-6044-82E0-D18D52393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685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29D05-0E22-6044-82E0-D18D52393A7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275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CE8D-DAF1-3840-A36F-EDF40654C5E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73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1604E-C66E-448D-9FD1-7D5F5A9AC7E9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056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29D05-0E22-6044-82E0-D18D52393A7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99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29D05-0E22-6044-82E0-D18D52393A7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944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29D05-0E22-6044-82E0-D18D52393A7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894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29D05-0E22-6044-82E0-D18D52393A7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596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29D05-0E22-6044-82E0-D18D52393A7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29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D63F-36F4-B61A-552C-71C93F170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008C4-BEFE-B548-D472-E6E35504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EFEB-7908-A886-052A-97542674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D10D6-C240-A0B3-D3DD-596194F1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5C43-5FF2-846A-4BC5-2CF7018F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4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8F73-8BB5-F84F-B02E-0E3E9073F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B1E6F-350C-1072-C3D3-73632C387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73ADE-D80C-3661-ABFF-1ADFF314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56386-814D-5066-1417-55EEB867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B9D2B-4669-C3F8-CF81-C97DF1FD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7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1DDEF-9D53-68D5-1ED0-FEE34BE06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E35EEB-E30E-2C20-4A5E-1181B0B59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EC53F-957A-7B9A-8B6D-34D39DFE0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223FC-7531-00C0-1664-D12E36ABA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A2A0A-D471-1E42-155C-8BA2D7D3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66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83A3F5-55E2-E64D-93F6-31D5AD3B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15" y="1404026"/>
            <a:ext cx="11206984" cy="4505933"/>
          </a:xfrm>
        </p:spPr>
        <p:txBody>
          <a:bodyPr/>
          <a:lstStyle>
            <a:lvl1pPr marL="138539" indent="-138539">
              <a:buFont typeface="Wingdings" charset="2"/>
              <a:buChar char="§"/>
              <a:defRPr sz="1796">
                <a:latin typeface="Verdana" charset="0"/>
                <a:ea typeface="Verdana" charset="0"/>
                <a:cs typeface="Verdana" charset="0"/>
              </a:defRPr>
            </a:lvl1pPr>
            <a:lvl2pPr marL="277078" indent="-138539">
              <a:buFont typeface="Wingdings" charset="2"/>
              <a:buChar char="§"/>
              <a:defRPr sz="1539">
                <a:latin typeface="Verdana" charset="0"/>
                <a:ea typeface="Verdana" charset="0"/>
                <a:cs typeface="Verdana" charset="0"/>
              </a:defRPr>
            </a:lvl2pPr>
            <a:lvl3pPr marL="415618" indent="-138539">
              <a:buFont typeface="Wingdings" charset="2"/>
              <a:buChar char="§"/>
              <a:defRPr>
                <a:latin typeface="Verdana" charset="0"/>
                <a:ea typeface="Verdana" charset="0"/>
                <a:cs typeface="Verdana" charset="0"/>
              </a:defRPr>
            </a:lvl3pPr>
            <a:lvl4pPr marL="554157" indent="-138539">
              <a:buFont typeface="Wingdings" charset="2"/>
              <a:buChar char="§"/>
              <a:defRPr>
                <a:latin typeface="Verdana" charset="0"/>
                <a:ea typeface="Verdana" charset="0"/>
                <a:cs typeface="Verdana" charset="0"/>
              </a:defRPr>
            </a:lvl4pPr>
            <a:lvl5pPr marL="692695" indent="-138539">
              <a:buFont typeface="Wingdings" charset="2"/>
              <a:buChar char="§"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edit</a:t>
            </a:r>
            <a:r>
              <a:rPr lang="cs-CZ"/>
              <a:t> Master text </a:t>
            </a:r>
            <a:r>
              <a:rPr lang="cs-CZ" err="1"/>
              <a:t>styles</a:t>
            </a:r>
            <a:endParaRPr lang="cs-CZ"/>
          </a:p>
          <a:p>
            <a:pPr lvl="1"/>
            <a:r>
              <a:rPr lang="cs-CZ"/>
              <a:t>Second </a:t>
            </a:r>
            <a:r>
              <a:rPr lang="cs-CZ" err="1"/>
              <a:t>level</a:t>
            </a:r>
            <a:endParaRPr lang="cs-CZ"/>
          </a:p>
          <a:p>
            <a:pPr lvl="2"/>
            <a:r>
              <a:rPr lang="cs-CZ" err="1"/>
              <a:t>Third</a:t>
            </a:r>
            <a:r>
              <a:rPr lang="cs-CZ"/>
              <a:t> </a:t>
            </a:r>
            <a:r>
              <a:rPr lang="cs-CZ" err="1"/>
              <a:t>level</a:t>
            </a:r>
            <a:endParaRPr lang="cs-CZ"/>
          </a:p>
          <a:p>
            <a:pPr lvl="3"/>
            <a:r>
              <a:rPr lang="cs-CZ" err="1"/>
              <a:t>Fourth</a:t>
            </a:r>
            <a:r>
              <a:rPr lang="cs-CZ"/>
              <a:t> </a:t>
            </a:r>
            <a:r>
              <a:rPr lang="cs-CZ" err="1"/>
              <a:t>level</a:t>
            </a:r>
            <a:endParaRPr lang="cs-CZ"/>
          </a:p>
          <a:p>
            <a:pPr lvl="4"/>
            <a:r>
              <a:rPr lang="cs-CZ" err="1"/>
              <a:t>Fifth</a:t>
            </a:r>
            <a:r>
              <a:rPr lang="cs-CZ"/>
              <a:t> </a:t>
            </a:r>
            <a:r>
              <a:rPr lang="cs-CZ" err="1"/>
              <a:t>level</a:t>
            </a:r>
            <a:endParaRPr lang="cs-CZ"/>
          </a:p>
        </p:txBody>
      </p:sp>
      <p:sp>
        <p:nvSpPr>
          <p:cNvPr id="17" name="TextovéPole 6">
            <a:extLst>
              <a:ext uri="{FF2B5EF4-FFF2-40B4-BE49-F238E27FC236}">
                <a16:creationId xmlns:a16="http://schemas.microsoft.com/office/drawing/2014/main" id="{1CE75D15-DB0A-0E4F-86C6-97C90F79386E}"/>
              </a:ext>
            </a:extLst>
          </p:cNvPr>
          <p:cNvSpPr txBox="1"/>
          <p:nvPr userDrawn="1"/>
        </p:nvSpPr>
        <p:spPr>
          <a:xfrm>
            <a:off x="3591596" y="6386673"/>
            <a:ext cx="369461" cy="32651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641" noProof="0">
                <a:solidFill>
                  <a:schemeClr val="bg1"/>
                </a:solidFill>
                <a:latin typeface="+mj-lt"/>
              </a:rPr>
              <a:t>Date:</a:t>
            </a:r>
          </a:p>
        </p:txBody>
      </p:sp>
      <p:cxnSp>
        <p:nvCxnSpPr>
          <p:cNvPr id="18" name="Přímá spojnice 12">
            <a:extLst>
              <a:ext uri="{FF2B5EF4-FFF2-40B4-BE49-F238E27FC236}">
                <a16:creationId xmlns:a16="http://schemas.microsoft.com/office/drawing/2014/main" id="{0B563BD3-E9A6-6C47-B3B2-FE89623F0ACC}"/>
              </a:ext>
            </a:extLst>
          </p:cNvPr>
          <p:cNvCxnSpPr/>
          <p:nvPr userDrawn="1"/>
        </p:nvCxnSpPr>
        <p:spPr>
          <a:xfrm>
            <a:off x="5069440" y="6497690"/>
            <a:ext cx="0" cy="11194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3A7B77E3-169E-DF4D-AE33-DACDC7F04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46785" y="6400638"/>
            <a:ext cx="451612" cy="298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41" kern="120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1pPr>
          </a:lstStyle>
          <a:p>
            <a:fld id="{E3F4FB47-03FF-9C4A-A607-FBD362D5A78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20" name="Zástupný symbol pro nadpis 1">
            <a:extLst>
              <a:ext uri="{FF2B5EF4-FFF2-40B4-BE49-F238E27FC236}">
                <a16:creationId xmlns:a16="http://schemas.microsoft.com/office/drawing/2014/main" id="{C999E9FD-DBBC-BB4D-A861-CEC8661512E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869485" y="391821"/>
            <a:ext cx="8830119" cy="52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noProof="0" err="1"/>
              <a:t>Klepnutím</a:t>
            </a:r>
            <a:r>
              <a:rPr lang="en-US" altLang="cs-CZ" noProof="0"/>
              <a:t> </a:t>
            </a:r>
            <a:r>
              <a:rPr lang="en-US" altLang="cs-CZ" noProof="0" err="1"/>
              <a:t>lze</a:t>
            </a:r>
            <a:r>
              <a:rPr lang="en-US" altLang="cs-CZ" noProof="0"/>
              <a:t> </a:t>
            </a:r>
            <a:r>
              <a:rPr lang="en-US" altLang="cs-CZ" noProof="0" err="1"/>
              <a:t>upravit</a:t>
            </a:r>
            <a:r>
              <a:rPr lang="en-US" altLang="cs-CZ" noProof="0"/>
              <a:t> </a:t>
            </a:r>
            <a:r>
              <a:rPr lang="en-US" altLang="cs-CZ" noProof="0" err="1"/>
              <a:t>styl</a:t>
            </a:r>
            <a:r>
              <a:rPr lang="en-US" altLang="cs-CZ" noProof="0"/>
              <a:t> </a:t>
            </a:r>
            <a:r>
              <a:rPr lang="en-US" altLang="cs-CZ" noProof="0" err="1"/>
              <a:t>předlohy</a:t>
            </a:r>
            <a:r>
              <a:rPr lang="en-US" altLang="cs-CZ" noProof="0"/>
              <a:t>.</a:t>
            </a:r>
          </a:p>
        </p:txBody>
      </p:sp>
      <p:sp>
        <p:nvSpPr>
          <p:cNvPr id="21" name="Zástupný symbol pro datum 1">
            <a:extLst>
              <a:ext uri="{FF2B5EF4-FFF2-40B4-BE49-F238E27FC236}">
                <a16:creationId xmlns:a16="http://schemas.microsoft.com/office/drawing/2014/main" id="{D3748FB3-860C-454F-80E2-7E1C251EF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1057" y="6386673"/>
            <a:ext cx="821024" cy="326517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579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17-Sep-19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7948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8C948C9-51BB-481F-8E19-70CA711B7476}"/>
              </a:ext>
            </a:extLst>
          </p:cNvPr>
          <p:cNvSpPr txBox="1"/>
          <p:nvPr userDrawn="1"/>
        </p:nvSpPr>
        <p:spPr>
          <a:xfrm>
            <a:off x="10970200" y="6488668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77E3E9B-FDD5-4E98-ADFB-9209D58E0A51}" type="slidenum">
              <a:rPr lang="hu-HU" b="1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hu-HU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99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665">
          <p15:clr>
            <a:srgbClr val="FBAE40"/>
          </p15:clr>
        </p15:guide>
        <p15:guide id="4" orient="horz" pos="3725">
          <p15:clr>
            <a:srgbClr val="FBAE40"/>
          </p15:clr>
        </p15:guide>
        <p15:guide id="5" pos="69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ility photo Overlay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63F22-B50A-E542-E417-7A4EF225E3EF}"/>
              </a:ext>
            </a:extLst>
          </p:cNvPr>
          <p:cNvSpPr txBox="1"/>
          <p:nvPr userDrawn="1"/>
        </p:nvSpPr>
        <p:spPr>
          <a:xfrm>
            <a:off x="5938177" y="1696518"/>
            <a:ext cx="1638107" cy="288000"/>
          </a:xfrm>
          <a:prstGeom prst="roundRect">
            <a:avLst/>
          </a:prstGeom>
          <a:solidFill>
            <a:schemeClr val="bg1"/>
          </a:solidFill>
          <a:effectLst>
            <a:outerShdw blurRad="127000" dist="76200" dir="5400000" algn="ctr" rotWithShape="0">
              <a:schemeClr val="tx1">
                <a:alpha val="60000"/>
              </a:schemeClr>
            </a:outerShdw>
          </a:effectLst>
        </p:spPr>
        <p:txBody>
          <a:bodyPr wrap="square" lIns="143876" tIns="71939" rIns="143876" bIns="71939" rtlCol="0" anchor="ctr">
            <a:noAutofit/>
          </a:bodyPr>
          <a:lstStyle/>
          <a:p>
            <a:pPr algn="ctr"/>
            <a:r>
              <a:rPr lang="en-CZ" sz="1199" b="0" i="0" spc="151">
                <a:latin typeface="Calibri" panose="020F0502020204030204" pitchFamily="34" charset="0"/>
                <a:cs typeface="Calibri" panose="020F0502020204030204" pitchFamily="34" charset="0"/>
              </a:rPr>
              <a:t>LASER BUILDING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EF8A5-D168-3ABD-F5EA-5BB00FB3D992}"/>
              </a:ext>
            </a:extLst>
          </p:cNvPr>
          <p:cNvSpPr txBox="1"/>
          <p:nvPr userDrawn="1"/>
        </p:nvSpPr>
        <p:spPr>
          <a:xfrm>
            <a:off x="3744445" y="3029014"/>
            <a:ext cx="1763148" cy="288000"/>
          </a:xfrm>
          <a:prstGeom prst="roundRect">
            <a:avLst/>
          </a:prstGeom>
          <a:solidFill>
            <a:schemeClr val="bg1"/>
          </a:solidFill>
          <a:effectLst>
            <a:outerShdw blurRad="127000" dist="76200" dir="5400000" algn="ctr" rotWithShape="0">
              <a:schemeClr val="tx1">
                <a:alpha val="60000"/>
              </a:schemeClr>
            </a:outerShdw>
          </a:effectLst>
        </p:spPr>
        <p:txBody>
          <a:bodyPr wrap="square" lIns="143876" tIns="71939" rIns="143876" bIns="71939" rtlCol="0" anchor="ctr">
            <a:noAutofit/>
          </a:bodyPr>
          <a:lstStyle/>
          <a:p>
            <a:pPr algn="ctr"/>
            <a:r>
              <a:rPr lang="en-CZ" sz="1199" b="0" i="0" spc="151">
                <a:latin typeface="Calibri" panose="020F0502020204030204" pitchFamily="34" charset="0"/>
                <a:cs typeface="Calibri" panose="020F0502020204030204" pitchFamily="34" charset="0"/>
              </a:rPr>
              <a:t>MULTIFUNCTION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FA596-6DC4-D09D-DF9D-261DAE549AA5}"/>
              </a:ext>
            </a:extLst>
          </p:cNvPr>
          <p:cNvSpPr txBox="1"/>
          <p:nvPr userDrawn="1"/>
        </p:nvSpPr>
        <p:spPr>
          <a:xfrm>
            <a:off x="7869382" y="2716638"/>
            <a:ext cx="1742257" cy="312375"/>
          </a:xfrm>
          <a:prstGeom prst="roundRect">
            <a:avLst/>
          </a:prstGeom>
          <a:solidFill>
            <a:schemeClr val="bg1"/>
          </a:solidFill>
          <a:effectLst>
            <a:outerShdw blurRad="127000" dist="76200" dir="5400000" algn="ctr" rotWithShape="0">
              <a:schemeClr val="tx1">
                <a:alpha val="60000"/>
              </a:schemeClr>
            </a:outerShdw>
          </a:effectLst>
        </p:spPr>
        <p:txBody>
          <a:bodyPr wrap="square" lIns="143876" tIns="71939" rIns="143876" bIns="71939" rtlCol="0" anchor="ctr">
            <a:noAutofit/>
          </a:bodyPr>
          <a:lstStyle/>
          <a:p>
            <a:pPr algn="ctr"/>
            <a:r>
              <a:rPr lang="en-CZ" sz="1199" b="0" i="0" spc="151">
                <a:latin typeface="Calibri" panose="020F0502020204030204" pitchFamily="34" charset="0"/>
                <a:cs typeface="Calibri" panose="020F0502020204030204" pitchFamily="34" charset="0"/>
              </a:rPr>
              <a:t>LABORATORIES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2B45A-8385-A53A-9FBB-84DE203FDE86}"/>
              </a:ext>
            </a:extLst>
          </p:cNvPr>
          <p:cNvSpPr txBox="1"/>
          <p:nvPr userDrawn="1"/>
        </p:nvSpPr>
        <p:spPr>
          <a:xfrm>
            <a:off x="5361710" y="4192964"/>
            <a:ext cx="1117948" cy="288000"/>
          </a:xfrm>
          <a:prstGeom prst="roundRect">
            <a:avLst/>
          </a:prstGeom>
          <a:solidFill>
            <a:schemeClr val="bg1"/>
          </a:solidFill>
          <a:effectLst>
            <a:outerShdw blurRad="127000" dist="76200" dir="5400000" algn="ctr" rotWithShape="0">
              <a:schemeClr val="tx1">
                <a:alpha val="60000"/>
              </a:schemeClr>
            </a:outerShdw>
          </a:effectLst>
        </p:spPr>
        <p:txBody>
          <a:bodyPr wrap="square" lIns="143876" tIns="71939" rIns="143876" bIns="71939" rtlCol="0" anchor="ctr">
            <a:noAutofit/>
          </a:bodyPr>
          <a:lstStyle/>
          <a:p>
            <a:pPr algn="ctr"/>
            <a:r>
              <a:rPr lang="en-CZ" sz="1199" b="0" i="0" spc="151">
                <a:latin typeface="Calibri" panose="020F0502020204030204" pitchFamily="34" charset="0"/>
                <a:cs typeface="Calibri" panose="020F0502020204030204" pitchFamily="34" charset="0"/>
              </a:rPr>
              <a:t>OFFICES</a:t>
            </a:r>
          </a:p>
        </p:txBody>
      </p:sp>
    </p:spTree>
    <p:extLst>
      <p:ext uri="{BB962C8B-B14F-4D97-AF65-F5344CB8AC3E}">
        <p14:creationId xmlns:p14="http://schemas.microsoft.com/office/powerpoint/2010/main" val="17361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0/3 – picture with not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9BB463-ADAE-8316-2BBA-100E0B61072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7200" y="377981"/>
            <a:ext cx="11277600" cy="5850432"/>
          </a:xfrm>
          <a:prstGeom prst="rect">
            <a:avLst/>
          </a:prstGeom>
        </p:spPr>
        <p:txBody>
          <a:bodyPr/>
          <a:lstStyle/>
          <a:p>
            <a:endParaRPr lang="en-CZ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DFD6EC4-A663-042E-B93D-A7581E77BF7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57199" y="6344444"/>
            <a:ext cx="11277599" cy="364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5900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9B28-EF75-08A8-9105-0B1080830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29177-CD87-4353-E3D2-D6AC90A6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46EA4-26B7-1BD3-898C-68ED7A56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CA45-2B0A-D4C5-EADC-4F0E0ABC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B8506-66C9-1233-BBFC-DD114E7C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39405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5A07-03A0-7EBD-51FB-4D880BD4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E382D-7E7F-2157-4680-D1BCE8F5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E3949-D6C7-9B00-854E-FDA5E6FF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80BA2-5070-F5BE-D497-445435D0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0CD79-B5BB-9019-8085-3C276ACE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506896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6FCF-08CF-55B4-3953-A817552B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78403-E31E-B810-95A5-2FF01479B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A6EB5-A625-1212-0B6F-60D60B3BA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A03D8-5044-B4C5-E26A-EAC27BF2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D8765-79B2-D8BB-54FB-BF11617D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642886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EC73-1577-A9AB-3EB7-7622B6B6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7EEB-8C93-9DCF-3C0D-6B3B327F3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9130E-7B1D-6CED-1729-B65ED3FC7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DA3A8-2D66-C27D-2EF4-55CF7CE7D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47604-380D-679E-EAB4-F1A2AD2FE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60B07-5817-D405-1650-7AFA70AE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1272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0C05-9DBC-F3CF-1352-2D80F874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8D12B-6ECA-0C19-67FC-126B4A1E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20A90-E74E-6EFA-6BFB-ABA4E853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E779D-0826-78AE-B072-93D0CBAC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0E4FA-F38C-193F-A542-B201AC0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64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423F-4500-ADC2-F749-D2278DA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0E75A-683C-0630-5796-7559FA111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D10F6-7896-56FC-F780-AAA2C5AB2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57D2F-5F52-940A-8925-AB216383A2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402AD-B88C-8F4E-9A50-3CE695DFC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D2076A-39B5-959E-79B2-B3F0FAE9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67858A-CA53-D932-DD52-B5AAF8FC4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6651C-EF14-3DAA-CF35-7F5FBD3E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009701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32B5-62FA-CEFC-3568-255C14BE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A49FD-EB9E-898D-14AC-BD1E38AE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15F17-5A25-AC9A-8416-267F539B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7245E-964A-D939-1CBD-1CC7093A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11524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DEA96-7247-5DC3-0C7F-B69A54B4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41DE-65CF-91AF-3929-10078BAAA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802D7-2267-BAE5-A14B-2A4CC5C37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230917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43A0-09ED-834E-CA40-DA7648EC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328C-2954-5B27-3E6D-77580F52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FBBC3-22DA-D849-99A8-FA84AD376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7C40F-556B-6F1E-2DC8-EC1192CC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E1112-4281-53E9-4249-51A672D1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644EE-76EB-8821-D648-39142331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29884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E7C2-8E34-243B-A6E6-E3D4E439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A1D35F-8C8C-A304-B824-C61088DD2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B397A-7819-6C6A-CD9E-CFDA31BF4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7EEBD-60B9-AB53-6C57-03E5247F2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277C3-7582-31C1-1FCC-6E26668E0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00D84-E958-09E1-237C-EC0C2EBA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8695415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FEBE-F056-1EDD-2BAA-077B6BB0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77359-C084-60DA-E1F9-D82A6032D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FF8FA-1D3C-2F69-CCB8-AB0E144B6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A3678-E03E-0C2A-6BEB-0C25734C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A8C11-C7F8-28CA-3DFE-CE4A447B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364789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69610-6CB7-B1BF-FA2A-02B3662B6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9DD67-D551-F930-024D-99236633A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E51EE-E80C-641C-EB04-C59EB26B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70C3F-92FB-B3B1-4163-A0FE0DE7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060D0-EEEB-8E70-111C-70D61A90E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24464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27CA-0EDA-D3D8-DFCE-783AA6E05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0302F-E486-E1AC-DACD-767386FFD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83401-552D-AD20-637E-AD7867298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35F81-CB28-5D20-3EBB-8AA4FB85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391DD-5DE8-8806-9A17-BEEC0059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7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5641-07E7-E052-B45A-7CA7B3EF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4E38C-7923-62E8-4799-A93E62503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16C34-E9FA-4272-2BB3-296AD046D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1A4D4-1683-1327-4407-9EDA9C0B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F9D3E-0491-2D6E-E0BC-CBCF45442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E8B89-9D3C-61C4-5ECB-5F20CE87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15AC-2BC0-59CE-7E5F-FDE342EA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840AF-CCC0-ADB5-2281-4920D0CEE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405D9-CD24-DE17-C671-4C0C967A2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66ECD-1052-525D-0016-643CECB329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2A91F4-9CB6-5D6B-338C-112B4A5A3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C4F53-40B2-DE77-EFB5-C143CBB2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56ABBE-417B-A177-40F0-C41AC014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3783B4-2334-6B4F-DA20-2204D813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1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C9F3-40AD-E0E5-596E-7B1663ED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67938-FD9E-1E8F-3C65-942697A3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69950-07BD-B90F-4BA5-73D62461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343A9-791A-80D1-CD4A-7D9C4509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4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B74A3F-5607-E8E7-126B-2359A8C4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60797-3FA1-D6D9-E577-297B3B85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36257-E7DB-E0BB-28E1-ED915C4A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1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F627-7D36-23E8-EDE6-AC1D1F7A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7E06D-6673-64C2-3FF3-ECB45DB4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A9D9B-471E-96AD-EC2D-BEFECD834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D6040-F88F-BD0D-0153-581BAB97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D6F4D-BD17-0C4B-31FE-FCDBE100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FCAC7-4FEC-E9EC-4931-96A1FC7E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62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7D59-64A8-E731-D6D4-15BE9941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9A308-373F-88D6-4C7E-F6D49BB72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C5BB9-763D-65C4-374B-77D29B45B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806E4-6E44-20E0-342A-B00FB1CC3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ED629-6AB4-5769-04D8-24D2E96A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6FAF4-9B30-D94A-29C7-FA1A4B13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2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98E3F7-253A-6D14-8601-FD39DFC74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504" y="365125"/>
            <a:ext cx="9075295" cy="648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14A7D-80CC-5BAF-07B2-6827635CC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61FE0-D4F2-2B22-B4B0-3C1B213CF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53573-75DF-3B42-A354-451BFB81C92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7B1FC-A290-CF4F-F70B-F8434F538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8410B-9AF6-D62C-2FEA-CED8BABF1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ABE94-3389-0447-B833-10F2E9CB9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39FAF-46D6-5B3A-AF3A-8C326A8AA6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073" y="293846"/>
            <a:ext cx="14845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0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3DD25-307A-E76F-C7F9-022F852E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F4C0E-D2D6-FAE6-89FB-719AB47D1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1E1DE-411A-26F8-4703-6DA57C5DC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D7E8F8-ACE6-EE4C-AE60-164F9A6896F3}" type="datetimeFigureOut">
              <a:rPr lang="en-CZ" smtClean="0"/>
              <a:t>02/02/2025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6C58-C3AD-C9AB-0FF4-5D25461CB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6C2C0-C70F-E074-AE7B-81832A2E6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643DE0-A78D-2F49-94D8-326711791F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15461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emf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07E458-1B72-9642-BCB6-AB2011000E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0" y="3171"/>
            <a:ext cx="12180722" cy="685165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91183-21D8-CE45-A16D-EF60072CCE68}"/>
              </a:ext>
            </a:extLst>
          </p:cNvPr>
          <p:cNvGrpSpPr>
            <a:grpSpLocks noChangeAspect="1"/>
          </p:cNvGrpSpPr>
          <p:nvPr/>
        </p:nvGrpSpPr>
        <p:grpSpPr>
          <a:xfrm>
            <a:off x="15569" y="3363"/>
            <a:ext cx="3127007" cy="1681097"/>
            <a:chOff x="120018" y="2200659"/>
            <a:chExt cx="2882096" cy="15510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213621-AC0D-CE4F-B487-C849D58678FE}"/>
                </a:ext>
              </a:extLst>
            </p:cNvPr>
            <p:cNvSpPr/>
            <p:nvPr/>
          </p:nvSpPr>
          <p:spPr>
            <a:xfrm>
              <a:off x="120018" y="2200659"/>
              <a:ext cx="2882096" cy="1551008"/>
            </a:xfrm>
            <a:prstGeom prst="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49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65C90B-DCE0-A343-BEAE-7DF1A4D4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393" y="2335903"/>
              <a:ext cx="2613346" cy="1280519"/>
            </a:xfrm>
            <a:prstGeom prst="rect">
              <a:avLst/>
            </a:prstGeom>
            <a:noFill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87AF4FD-107F-CE46-A822-B7938338D218}"/>
              </a:ext>
            </a:extLst>
          </p:cNvPr>
          <p:cNvSpPr/>
          <p:nvPr/>
        </p:nvSpPr>
        <p:spPr>
          <a:xfrm>
            <a:off x="382652" y="2559842"/>
            <a:ext cx="10952259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Advancing the Frontiers of Extreme Light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4B0FB-A04F-F50F-6D42-B1E32AC23EC2}"/>
              </a:ext>
            </a:extLst>
          </p:cNvPr>
          <p:cNvSpPr txBox="1"/>
          <p:nvPr/>
        </p:nvSpPr>
        <p:spPr>
          <a:xfrm>
            <a:off x="194255" y="5426845"/>
            <a:ext cx="4843057" cy="129266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cs-CZ" sz="2000" b="1" dirty="0">
                <a:solidFill>
                  <a:schemeClr val="bg1"/>
                </a:solidFill>
              </a:rPr>
              <a:t>ELI-Beamlines </a:t>
            </a:r>
            <a:br>
              <a:rPr lang="en-US" altLang="cs-CZ" sz="2000" b="1" dirty="0">
                <a:ea typeface="Calibri"/>
                <a:cs typeface="Calibri"/>
              </a:rPr>
            </a:br>
            <a:br>
              <a:rPr lang="en-US" altLang="cs-CZ" sz="2000" b="1" dirty="0">
                <a:ea typeface="Calibri"/>
                <a:cs typeface="Calibri"/>
              </a:rPr>
            </a:br>
            <a:r>
              <a:rPr lang="en-US" altLang="cs-CZ" sz="2000" b="1" dirty="0">
                <a:solidFill>
                  <a:schemeClr val="bg1"/>
                </a:solidFill>
                <a:ea typeface="Calibri"/>
                <a:cs typeface="Calibri"/>
              </a:rPr>
              <a:t>2025</a:t>
            </a:r>
            <a:br>
              <a:rPr lang="en-US" altLang="cs-CZ" sz="3200" b="1" dirty="0">
                <a:ea typeface="Calibri"/>
                <a:cs typeface="Calibri"/>
              </a:rPr>
            </a:br>
            <a:endParaRPr lang="en-US" i="1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8650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7B91-7A7D-3EA2-3CB7-AE8CFD6F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Contro</a:t>
            </a:r>
            <a:r>
              <a:rPr lang="en-US" dirty="0"/>
              <a:t>l</a:t>
            </a:r>
            <a:r>
              <a:rPr lang="cs-CZ" dirty="0"/>
              <a:t> System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813EB-9060-23C7-96EF-1430A8D2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History</a:t>
            </a:r>
            <a:endParaRPr lang="cs-CZ" dirty="0"/>
          </a:p>
          <a:p>
            <a:pPr lvl="1"/>
            <a:r>
              <a:rPr lang="cs-CZ" u="sng" dirty="0"/>
              <a:t>CS Laser Team</a:t>
            </a:r>
          </a:p>
          <a:p>
            <a:pPr lvl="2"/>
            <a:r>
              <a:rPr lang="cs-CZ" dirty="0" err="1"/>
              <a:t>LabView</a:t>
            </a:r>
            <a:endParaRPr lang="en-US" dirty="0"/>
          </a:p>
          <a:p>
            <a:pPr lvl="2"/>
            <a:r>
              <a:rPr lang="en-US" dirty="0" err="1"/>
              <a:t>Pilz</a:t>
            </a:r>
            <a:endParaRPr lang="cs-CZ" dirty="0"/>
          </a:p>
          <a:p>
            <a:pPr lvl="2"/>
            <a:r>
              <a:rPr lang="cs-CZ" dirty="0"/>
              <a:t>CodeGenerator</a:t>
            </a:r>
          </a:p>
          <a:p>
            <a:pPr marL="914400" lvl="2" indent="0">
              <a:buNone/>
            </a:pPr>
            <a:endParaRPr lang="cs-CZ" dirty="0"/>
          </a:p>
          <a:p>
            <a:pPr lvl="1"/>
            <a:r>
              <a:rPr lang="cs-CZ" u="sng" dirty="0" err="1"/>
              <a:t>Experimental</a:t>
            </a:r>
            <a:r>
              <a:rPr lang="cs-CZ" u="sng" dirty="0"/>
              <a:t> CS Team</a:t>
            </a:r>
          </a:p>
          <a:p>
            <a:pPr lvl="2"/>
            <a:r>
              <a:rPr lang="cs-CZ" dirty="0"/>
              <a:t>B</a:t>
            </a:r>
            <a:r>
              <a:rPr lang="en-US" dirty="0"/>
              <a:t>&amp;R PLC</a:t>
            </a:r>
            <a:endParaRPr lang="cs-CZ" dirty="0"/>
          </a:p>
          <a:p>
            <a:pPr lvl="2"/>
            <a:r>
              <a:rPr lang="cs-CZ" dirty="0"/>
              <a:t>Tango</a:t>
            </a:r>
          </a:p>
          <a:p>
            <a:pPr lvl="2"/>
            <a:r>
              <a:rPr lang="cs-CZ" dirty="0"/>
              <a:t>C++</a:t>
            </a:r>
          </a:p>
          <a:p>
            <a:pPr lvl="2"/>
            <a:endParaRPr lang="cs-CZ" dirty="0"/>
          </a:p>
        </p:txBody>
      </p:sp>
      <p:pic>
        <p:nvPicPr>
          <p:cNvPr id="1026" name="Picture 2" descr="B&amp;R - Wikipedia">
            <a:extLst>
              <a:ext uri="{FF2B5EF4-FFF2-40B4-BE49-F238E27FC236}">
                <a16:creationId xmlns:a16="http://schemas.microsoft.com/office/drawing/2014/main" id="{9EE4075F-3B39-776A-44E5-2E2ADAD63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23" y="3540285"/>
            <a:ext cx="1728954" cy="114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Instruments | Research groups | Imperial College London">
            <a:extLst>
              <a:ext uri="{FF2B5EF4-FFF2-40B4-BE49-F238E27FC236}">
                <a16:creationId xmlns:a16="http://schemas.microsoft.com/office/drawing/2014/main" id="{99365987-A2E5-30F5-818A-DF65F4BB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73" y="1825625"/>
            <a:ext cx="3386889" cy="92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lz Automation Safety LP | New Equipment Digest">
            <a:extLst>
              <a:ext uri="{FF2B5EF4-FFF2-40B4-BE49-F238E27FC236}">
                <a16:creationId xmlns:a16="http://schemas.microsoft.com/office/drawing/2014/main" id="{465CDBC0-D7BA-7728-E574-839C892E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4" y="1600451"/>
            <a:ext cx="2145631" cy="150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ANGO – Observatory Scienc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73" y="3540285"/>
            <a:ext cx="3549733" cy="106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evron 4"/>
          <p:cNvSpPr/>
          <p:nvPr/>
        </p:nvSpPr>
        <p:spPr>
          <a:xfrm rot="5400000">
            <a:off x="7343028" y="2301212"/>
            <a:ext cx="1566407" cy="6599580"/>
          </a:xfrm>
          <a:prstGeom prst="chevron">
            <a:avLst>
              <a:gd name="adj" fmla="val 5050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1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C989-5E8A-DCA5-793C-6B4CC966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48" y="-3585"/>
            <a:ext cx="10515600" cy="1325563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Present ELI </a:t>
            </a:r>
            <a:r>
              <a:rPr lang="cs-CZ" dirty="0">
                <a:ea typeface="Calibri Light"/>
                <a:cs typeface="Calibri Light"/>
              </a:rPr>
              <a:t>Control Sysytem Teams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2B6B0-250B-43FE-1F80-F88117C62834}"/>
              </a:ext>
            </a:extLst>
          </p:cNvPr>
          <p:cNvSpPr txBox="1"/>
          <p:nvPr/>
        </p:nvSpPr>
        <p:spPr>
          <a:xfrm>
            <a:off x="523374" y="1588168"/>
            <a:ext cx="109186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u="sng" dirty="0"/>
              <a:t>Two Control system Teams</a:t>
            </a:r>
          </a:p>
          <a:p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Scientific Technology Controls &amp; Data Infrastructure</a:t>
            </a:r>
            <a:endParaRPr lang="cs-CZ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b="1" dirty="0"/>
              <a:t>9</a:t>
            </a:r>
            <a:r>
              <a:rPr lang="cs-CZ" dirty="0"/>
              <a:t> members, IT infra, LabView Developers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Acquisition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Operation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Citizen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Controls Hardware Integration</a:t>
            </a:r>
            <a:endParaRPr lang="cs-CZ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b="1" dirty="0"/>
              <a:t>12</a:t>
            </a:r>
            <a:r>
              <a:rPr lang="cs-CZ" dirty="0"/>
              <a:t> members, LabView Developers, Installation technicians, Electrical Design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Vacuum Control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Machine Safety</a:t>
            </a:r>
            <a:r>
              <a:rPr lang="cs-CZ" dirty="0"/>
              <a:t>	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Personal Safety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/>
              <a:t>IT </a:t>
            </a:r>
            <a:r>
              <a:rPr lang="en-US" b="1" dirty="0"/>
              <a:t>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Shared responsibility from CS and IT</a:t>
            </a: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36" y="1321978"/>
            <a:ext cx="4410748" cy="2584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997" y="4070294"/>
            <a:ext cx="2311388" cy="22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5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E890-CEB9-B099-090B-9C631839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5A606-C1C7-9CE9-51BA-C57DB6772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88407"/>
          </a:xfrm>
        </p:spPr>
        <p:txBody>
          <a:bodyPr>
            <a:normAutofit fontScale="92500" lnSpcReduction="20000"/>
          </a:bodyPr>
          <a:lstStyle/>
          <a:p>
            <a:r>
              <a:rPr lang="cs-CZ" b="1" dirty="0"/>
              <a:t>Our Challenges</a:t>
            </a:r>
          </a:p>
          <a:p>
            <a:pPr lvl="1"/>
            <a:r>
              <a:rPr lang="en-GB" b="1" dirty="0"/>
              <a:t>Unification of CS Vision</a:t>
            </a:r>
            <a:endParaRPr lang="cs-CZ" b="1" dirty="0"/>
          </a:p>
          <a:p>
            <a:pPr lvl="2"/>
            <a:r>
              <a:rPr lang="en-GB" dirty="0"/>
              <a:t>We are looking for options to settle on an optimal solution for our facility.</a:t>
            </a:r>
            <a:endParaRPr lang="cs-CZ" dirty="0"/>
          </a:p>
          <a:p>
            <a:pPr lvl="2"/>
            <a:endParaRPr lang="en-GB" dirty="0"/>
          </a:p>
          <a:p>
            <a:pPr lvl="1"/>
            <a:r>
              <a:rPr lang="en-GB" b="1" dirty="0"/>
              <a:t>Switch to Operations</a:t>
            </a:r>
            <a:endParaRPr lang="cs-CZ" b="1" dirty="0"/>
          </a:p>
          <a:p>
            <a:pPr lvl="2"/>
            <a:r>
              <a:rPr lang="en-GB" dirty="0"/>
              <a:t>Create an operations support team to avoid overwhelming developers with support.</a:t>
            </a:r>
          </a:p>
          <a:p>
            <a:pPr lvl="2"/>
            <a:r>
              <a:rPr lang="en-GB" dirty="0"/>
              <a:t>Improve the reliability of CS by chasing the root cause of each support case and mitigating core issues.</a:t>
            </a:r>
          </a:p>
          <a:p>
            <a:pPr lvl="2"/>
            <a:r>
              <a:rPr lang="en-GB" dirty="0"/>
              <a:t>Unify CS to improve maintainability.</a:t>
            </a:r>
            <a:endParaRPr lang="cs-CZ" dirty="0"/>
          </a:p>
          <a:p>
            <a:pPr lvl="2"/>
            <a:endParaRPr lang="cs-CZ" dirty="0"/>
          </a:p>
          <a:p>
            <a:pPr lvl="1"/>
            <a:r>
              <a:rPr lang="en-GB" b="1" dirty="0"/>
              <a:t>IT Infrastructure</a:t>
            </a:r>
            <a:endParaRPr lang="en-GB" dirty="0"/>
          </a:p>
          <a:p>
            <a:pPr lvl="2"/>
            <a:r>
              <a:rPr lang="en-GB" dirty="0"/>
              <a:t>Define responsibilities for IT infrastructure.</a:t>
            </a:r>
          </a:p>
          <a:p>
            <a:pPr lvl="2"/>
            <a:r>
              <a:rPr lang="en-GB" dirty="0"/>
              <a:t>Separate IT and CS so that IT functions as a service for CS.</a:t>
            </a:r>
            <a:endParaRPr lang="cs-CZ" dirty="0"/>
          </a:p>
          <a:p>
            <a:pPr lvl="2"/>
            <a:endParaRPr lang="cs-CZ" dirty="0"/>
          </a:p>
          <a:p>
            <a:pPr lvl="1"/>
            <a:r>
              <a:rPr lang="en-GB" b="1" dirty="0"/>
              <a:t>Cooperation</a:t>
            </a:r>
            <a:endParaRPr lang="cs-CZ" b="1" dirty="0"/>
          </a:p>
          <a:p>
            <a:pPr lvl="2"/>
            <a:r>
              <a:rPr lang="en-GB" dirty="0"/>
              <a:t>We want to improve our cooperation with other similar facilities to learn from and share our know-how.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667206D-5536-90FE-9991-FD508E5FC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Thank you!</a:t>
            </a:r>
            <a:br>
              <a:rPr lang="en-US" sz="4800">
                <a:ea typeface="Calibri Light"/>
                <a:cs typeface="Calibri Light"/>
              </a:rPr>
            </a:br>
            <a:r>
              <a:rPr lang="en-US" sz="4800">
                <a:ea typeface="Calibri Light"/>
                <a:cs typeface="Calibri Light"/>
              </a:rPr>
              <a:t>Any questions?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0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DDAB30A-D1B7-A86E-67B3-09577A8B3EA0}"/>
              </a:ext>
            </a:extLst>
          </p:cNvPr>
          <p:cNvGrpSpPr/>
          <p:nvPr/>
        </p:nvGrpSpPr>
        <p:grpSpPr>
          <a:xfrm>
            <a:off x="4683881" y="804429"/>
            <a:ext cx="7508119" cy="6214209"/>
            <a:chOff x="4419600" y="728"/>
            <a:chExt cx="7772400" cy="6559905"/>
          </a:xfrm>
        </p:grpSpPr>
        <p:pic>
          <p:nvPicPr>
            <p:cNvPr id="27" name="Picture 26" descr="A map of europe with orange areas&#10;&#10;Description automatically generated">
              <a:extLst>
                <a:ext uri="{FF2B5EF4-FFF2-40B4-BE49-F238E27FC236}">
                  <a16:creationId xmlns:a16="http://schemas.microsoft.com/office/drawing/2014/main" id="{86ACE5A4-295E-1DA5-76FD-AE3839A40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9600" y="728"/>
              <a:ext cx="7772400" cy="6559905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95965E3-8498-B492-914E-84EB42D91410}"/>
                </a:ext>
              </a:extLst>
            </p:cNvPr>
            <p:cNvSpPr/>
            <p:nvPr/>
          </p:nvSpPr>
          <p:spPr>
            <a:xfrm>
              <a:off x="10633277" y="3858267"/>
              <a:ext cx="245534" cy="245534"/>
            </a:xfrm>
            <a:prstGeom prst="ellipse">
              <a:avLst/>
            </a:prstGeom>
            <a:solidFill>
              <a:srgbClr val="FFC0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D5FE370-9A2D-D570-4694-625B4019A562}"/>
                </a:ext>
              </a:extLst>
            </p:cNvPr>
            <p:cNvSpPr/>
            <p:nvPr/>
          </p:nvSpPr>
          <p:spPr>
            <a:xfrm>
              <a:off x="9679967" y="3579409"/>
              <a:ext cx="245534" cy="245534"/>
            </a:xfrm>
            <a:prstGeom prst="ellipse">
              <a:avLst/>
            </a:prstGeom>
            <a:solidFill>
              <a:srgbClr val="FFC0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DF35411-A5D3-32E6-0BD4-EE0E9D7FDE28}"/>
                </a:ext>
              </a:extLst>
            </p:cNvPr>
            <p:cNvSpPr/>
            <p:nvPr/>
          </p:nvSpPr>
          <p:spPr>
            <a:xfrm>
              <a:off x="8765567" y="2891987"/>
              <a:ext cx="245534" cy="245534"/>
            </a:xfrm>
            <a:prstGeom prst="ellipse">
              <a:avLst/>
            </a:prstGeom>
            <a:solidFill>
              <a:srgbClr val="FFC0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A1B012-9FB8-DD01-B15A-CC47341D39EF}"/>
                </a:ext>
              </a:extLst>
            </p:cNvPr>
            <p:cNvGrpSpPr/>
            <p:nvPr/>
          </p:nvGrpSpPr>
          <p:grpSpPr>
            <a:xfrm>
              <a:off x="7934079" y="494240"/>
              <a:ext cx="1991420" cy="2549830"/>
              <a:chOff x="7934079" y="494240"/>
              <a:chExt cx="1991420" cy="254983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05B7D43-8A51-2113-D669-A947771A4E4E}"/>
                  </a:ext>
                </a:extLst>
              </p:cNvPr>
              <p:cNvGrpSpPr/>
              <p:nvPr/>
            </p:nvGrpSpPr>
            <p:grpSpPr>
              <a:xfrm>
                <a:off x="7934079" y="494240"/>
                <a:ext cx="1934450" cy="2549830"/>
                <a:chOff x="4742886" y="3674227"/>
                <a:chExt cx="1343015" cy="1770250"/>
              </a:xfrm>
            </p:grpSpPr>
            <p:sp>
              <p:nvSpPr>
                <p:cNvPr id="58" name="Triangle 57">
                  <a:extLst>
                    <a:ext uri="{FF2B5EF4-FFF2-40B4-BE49-F238E27FC236}">
                      <a16:creationId xmlns:a16="http://schemas.microsoft.com/office/drawing/2014/main" id="{506DE287-9E44-6A0B-8AF4-0F616D1B6D31}"/>
                    </a:ext>
                  </a:extLst>
                </p:cNvPr>
                <p:cNvSpPr/>
                <p:nvPr/>
              </p:nvSpPr>
              <p:spPr>
                <a:xfrm rot="10800000">
                  <a:off x="5205467" y="4873954"/>
                  <a:ext cx="417854" cy="570523"/>
                </a:xfrm>
                <a:prstGeom prst="triangle">
                  <a:avLst>
                    <a:gd name="adj" fmla="val 5221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5C31882D-EFCA-AD37-2939-8FB34BADE074}"/>
                    </a:ext>
                  </a:extLst>
                </p:cNvPr>
                <p:cNvSpPr/>
                <p:nvPr/>
              </p:nvSpPr>
              <p:spPr>
                <a:xfrm>
                  <a:off x="4742886" y="3674227"/>
                  <a:ext cx="1343015" cy="1343015"/>
                </a:xfrm>
                <a:prstGeom prst="ellipse">
                  <a:avLst/>
                </a:prstGeom>
                <a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F2CC825-47BA-80A9-333B-3A565DCD9DD0}"/>
                  </a:ext>
                </a:extLst>
              </p:cNvPr>
              <p:cNvSpPr txBox="1"/>
              <p:nvPr/>
            </p:nvSpPr>
            <p:spPr>
              <a:xfrm>
                <a:off x="8133518" y="771034"/>
                <a:ext cx="1791981" cy="389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ELI Beamlines</a:t>
                </a:r>
                <a:endParaRPr lang="en-GB" sz="12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C5D786-13AD-3D65-24E7-4452A2936346}"/>
                </a:ext>
              </a:extLst>
            </p:cNvPr>
            <p:cNvGrpSpPr/>
            <p:nvPr/>
          </p:nvGrpSpPr>
          <p:grpSpPr>
            <a:xfrm>
              <a:off x="7991051" y="3639808"/>
              <a:ext cx="1934450" cy="2345335"/>
              <a:chOff x="7991051" y="3639808"/>
              <a:chExt cx="1934450" cy="234533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F22661F-BA49-709D-CF6A-111CF454D0ED}"/>
                  </a:ext>
                </a:extLst>
              </p:cNvPr>
              <p:cNvGrpSpPr/>
              <p:nvPr/>
            </p:nvGrpSpPr>
            <p:grpSpPr>
              <a:xfrm>
                <a:off x="7991051" y="3639808"/>
                <a:ext cx="1934450" cy="2345335"/>
                <a:chOff x="7679728" y="3388965"/>
                <a:chExt cx="1343015" cy="1628277"/>
              </a:xfrm>
            </p:grpSpPr>
            <p:sp>
              <p:nvSpPr>
                <p:cNvPr id="54" name="Triangle 53">
                  <a:extLst>
                    <a:ext uri="{FF2B5EF4-FFF2-40B4-BE49-F238E27FC236}">
                      <a16:creationId xmlns:a16="http://schemas.microsoft.com/office/drawing/2014/main" id="{0B590376-3611-E6B7-B87F-7B670F88E5C8}"/>
                    </a:ext>
                  </a:extLst>
                </p:cNvPr>
                <p:cNvSpPr/>
                <p:nvPr/>
              </p:nvSpPr>
              <p:spPr>
                <a:xfrm rot="1800000">
                  <a:off x="8586668" y="3388965"/>
                  <a:ext cx="417854" cy="570523"/>
                </a:xfrm>
                <a:prstGeom prst="triangle">
                  <a:avLst>
                    <a:gd name="adj" fmla="val 5221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027072D-A0EC-9045-0C7F-A03874DB7DCE}"/>
                    </a:ext>
                  </a:extLst>
                </p:cNvPr>
                <p:cNvSpPr/>
                <p:nvPr/>
              </p:nvSpPr>
              <p:spPr>
                <a:xfrm>
                  <a:off x="7679728" y="3674227"/>
                  <a:ext cx="1343015" cy="1343015"/>
                </a:xfrm>
                <a:prstGeom prst="ellipse">
                  <a:avLst/>
                </a:prstGeom>
                <a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A668C-405B-F566-9792-6334BDEA846E}"/>
                  </a:ext>
                </a:extLst>
              </p:cNvPr>
              <p:cNvSpPr txBox="1"/>
              <p:nvPr/>
            </p:nvSpPr>
            <p:spPr>
              <a:xfrm>
                <a:off x="8368026" y="4405168"/>
                <a:ext cx="1310220" cy="389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ELI ALPS</a:t>
                </a:r>
                <a:endParaRPr lang="en-GB" sz="12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A5560B-0F6E-C31B-DB41-AA248AE28EEA}"/>
                </a:ext>
              </a:extLst>
            </p:cNvPr>
            <p:cNvGrpSpPr/>
            <p:nvPr/>
          </p:nvGrpSpPr>
          <p:grpSpPr>
            <a:xfrm>
              <a:off x="9808275" y="1428095"/>
              <a:ext cx="1934450" cy="2549830"/>
              <a:chOff x="9808275" y="1428095"/>
              <a:chExt cx="1934450" cy="254983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8CC8707-4322-D8CA-0422-B7791724A561}"/>
                  </a:ext>
                </a:extLst>
              </p:cNvPr>
              <p:cNvGrpSpPr/>
              <p:nvPr/>
            </p:nvGrpSpPr>
            <p:grpSpPr>
              <a:xfrm>
                <a:off x="9808275" y="1428095"/>
                <a:ext cx="1934450" cy="2549830"/>
                <a:chOff x="4742886" y="3674227"/>
                <a:chExt cx="1343015" cy="1770250"/>
              </a:xfrm>
            </p:grpSpPr>
            <p:sp>
              <p:nvSpPr>
                <p:cNvPr id="39" name="Triangle 38">
                  <a:extLst>
                    <a:ext uri="{FF2B5EF4-FFF2-40B4-BE49-F238E27FC236}">
                      <a16:creationId xmlns:a16="http://schemas.microsoft.com/office/drawing/2014/main" id="{1C2D107E-F247-C294-01F2-66945DFF99E0}"/>
                    </a:ext>
                  </a:extLst>
                </p:cNvPr>
                <p:cNvSpPr/>
                <p:nvPr/>
              </p:nvSpPr>
              <p:spPr>
                <a:xfrm rot="10800000">
                  <a:off x="5205467" y="4873954"/>
                  <a:ext cx="417854" cy="570523"/>
                </a:xfrm>
                <a:prstGeom prst="triangle">
                  <a:avLst>
                    <a:gd name="adj" fmla="val 5221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2321FB-F29E-7A9D-51D4-86C1D0201093}"/>
                    </a:ext>
                  </a:extLst>
                </p:cNvPr>
                <p:cNvSpPr/>
                <p:nvPr/>
              </p:nvSpPr>
              <p:spPr>
                <a:xfrm>
                  <a:off x="4742886" y="3674227"/>
                  <a:ext cx="1343015" cy="1343015"/>
                </a:xfrm>
                <a:prstGeom prst="ellipse">
                  <a:avLst/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AE44FF-B368-853E-8872-7ADDFEDFAC42}"/>
                  </a:ext>
                </a:extLst>
              </p:cNvPr>
              <p:cNvSpPr txBox="1"/>
              <p:nvPr/>
            </p:nvSpPr>
            <p:spPr>
              <a:xfrm>
                <a:off x="10287334" y="1589638"/>
                <a:ext cx="988464" cy="389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ELI NP</a:t>
                </a:r>
                <a:endParaRPr lang="en-GB" sz="12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0D46AB1A-AE0F-DA93-9311-2429ED743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34" y="2029933"/>
            <a:ext cx="3952599" cy="3483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000"/>
              </a:spcAft>
              <a:defRPr/>
            </a:pPr>
            <a:r>
              <a:rPr lang="en-GB" b="1" dirty="0">
                <a:ea typeface="+mn-lt"/>
                <a:cs typeface="+mn-lt"/>
              </a:rPr>
              <a:t>Femtosecond Laser Pulse</a:t>
            </a:r>
            <a:endParaRPr lang="en-US" b="1" dirty="0"/>
          </a:p>
          <a:p>
            <a:pPr>
              <a:spcAft>
                <a:spcPts val="1000"/>
              </a:spcAft>
              <a:defRPr/>
            </a:pPr>
            <a:r>
              <a:rPr lang="en-GB" i="1" dirty="0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ELI Beamlines, </a:t>
            </a:r>
            <a:r>
              <a:rPr lang="en-GB" i="1" dirty="0" err="1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Doln</a:t>
            </a:r>
            <a:r>
              <a:rPr lang="cs-CZ" i="1" dirty="0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í</a:t>
            </a:r>
            <a:r>
              <a:rPr lang="en-GB" i="1" dirty="0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 B</a:t>
            </a:r>
            <a:r>
              <a:rPr lang="cs-CZ" i="1" dirty="0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ř</a:t>
            </a:r>
            <a:r>
              <a:rPr lang="en-GB" i="1" dirty="0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e</a:t>
            </a:r>
            <a:r>
              <a:rPr lang="cs-CZ" i="1" dirty="0" err="1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ža</a:t>
            </a:r>
            <a:r>
              <a:rPr lang="en-GB" i="1" dirty="0" err="1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ny</a:t>
            </a:r>
            <a:r>
              <a:rPr lang="en-GB" i="1" dirty="0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, </a:t>
            </a:r>
            <a:r>
              <a:rPr lang="en-GB" i="1" dirty="0" err="1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Czechia</a:t>
            </a:r>
            <a:r>
              <a:rPr lang="en-GB" i="1" dirty="0">
                <a:solidFill>
                  <a:srgbClr val="FF6633"/>
                </a:solidFill>
                <a:ea typeface="Verdana"/>
                <a:cs typeface="Calibri"/>
              </a:rPr>
              <a:t> ~10km from Prague </a:t>
            </a:r>
            <a:r>
              <a:rPr lang="en-GB" i="1" dirty="0" err="1">
                <a:solidFill>
                  <a:srgbClr val="FF6633"/>
                </a:solidFill>
                <a:ea typeface="Verdana"/>
                <a:cs typeface="Calibri"/>
              </a:rPr>
              <a:t>center</a:t>
            </a:r>
            <a:endParaRPr lang="cs-CZ" i="1" dirty="0">
              <a:solidFill>
                <a:srgbClr val="FF6633"/>
              </a:solidFill>
              <a:latin typeface="Calibri"/>
              <a:ea typeface="Verdana"/>
              <a:cs typeface="Calibri"/>
            </a:endParaRPr>
          </a:p>
          <a:p>
            <a:pPr>
              <a:spcAft>
                <a:spcPts val="1000"/>
              </a:spcAft>
              <a:defRPr/>
            </a:pPr>
            <a:endParaRPr lang="cs-CZ" b="1" dirty="0">
              <a:latin typeface="Calibri"/>
              <a:ea typeface="Calibri"/>
              <a:cs typeface="Calibri"/>
            </a:endParaRPr>
          </a:p>
          <a:p>
            <a:pPr>
              <a:spcAft>
                <a:spcPts val="1000"/>
              </a:spcAft>
              <a:defRPr/>
            </a:pPr>
            <a:r>
              <a:rPr lang="en-GB" b="1" dirty="0">
                <a:latin typeface="Calibri"/>
                <a:ea typeface="Calibri"/>
                <a:cs typeface="Calibri"/>
              </a:rPr>
              <a:t>Attosecond Laser Pulse</a:t>
            </a:r>
            <a:endParaRPr lang="en-GB" b="1" dirty="0">
              <a:ea typeface="Calibri"/>
              <a:cs typeface="Calibri"/>
            </a:endParaRPr>
          </a:p>
          <a:p>
            <a:pPr>
              <a:spcAft>
                <a:spcPts val="1000"/>
              </a:spcAft>
              <a:defRPr/>
            </a:pPr>
            <a:r>
              <a:rPr lang="en-GB" i="1" dirty="0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ELI ALPS, Szeged, Hungary</a:t>
            </a:r>
          </a:p>
          <a:p>
            <a:pPr>
              <a:spcAft>
                <a:spcPts val="1000"/>
              </a:spcAft>
              <a:defRPr/>
            </a:pPr>
            <a:endParaRPr lang="en-GB" i="1" dirty="0">
              <a:solidFill>
                <a:srgbClr val="FF6633"/>
              </a:solidFill>
              <a:latin typeface="Verdana"/>
              <a:ea typeface="Verdana"/>
              <a:cs typeface="Calibri"/>
            </a:endParaRPr>
          </a:p>
          <a:p>
            <a:pPr>
              <a:spcAft>
                <a:spcPts val="1000"/>
              </a:spcAft>
              <a:defRPr/>
            </a:pPr>
            <a:r>
              <a:rPr lang="cs-CZ" b="1" dirty="0" err="1">
                <a:latin typeface="Calibri"/>
                <a:ea typeface="Calibri"/>
                <a:cs typeface="Calibri"/>
              </a:rPr>
              <a:t>Nuclear</a:t>
            </a:r>
            <a:r>
              <a:rPr lang="cs-CZ" b="1" dirty="0">
                <a:latin typeface="Calibri"/>
                <a:ea typeface="Calibri"/>
                <a:cs typeface="Calibri"/>
              </a:rPr>
              <a:t> Science</a:t>
            </a:r>
            <a:endParaRPr lang="cs-CZ" dirty="0"/>
          </a:p>
          <a:p>
            <a:pPr>
              <a:spcAft>
                <a:spcPts val="1000"/>
              </a:spcAft>
              <a:defRPr/>
            </a:pPr>
            <a:r>
              <a:rPr lang="en-GB" i="1" dirty="0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ELI NP, </a:t>
            </a:r>
            <a:r>
              <a:rPr lang="en-GB" i="1" dirty="0" err="1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Magurele</a:t>
            </a:r>
            <a:r>
              <a:rPr lang="en-GB" i="1" dirty="0">
                <a:solidFill>
                  <a:srgbClr val="FF6633"/>
                </a:solidFill>
                <a:latin typeface="Calibri"/>
                <a:ea typeface="Verdana"/>
                <a:cs typeface="Calibri"/>
              </a:rPr>
              <a:t>, Romania</a:t>
            </a:r>
            <a:endParaRPr lang="en-GB" dirty="0">
              <a:solidFill>
                <a:srgbClr val="FF6633"/>
              </a:solidFill>
              <a:latin typeface="Calibri"/>
              <a:ea typeface="Verdana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35946B-FBE4-47AA-5C80-15B978A6C2EB}"/>
              </a:ext>
            </a:extLst>
          </p:cNvPr>
          <p:cNvSpPr txBox="1">
            <a:spLocks/>
          </p:cNvSpPr>
          <p:nvPr/>
        </p:nvSpPr>
        <p:spPr>
          <a:xfrm>
            <a:off x="2461647" y="243360"/>
            <a:ext cx="9435059" cy="648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3200" b="1">
                <a:latin typeface="Calibri" panose="020F0502020204030204" pitchFamily="34" charset="0"/>
                <a:cs typeface="Calibri" panose="020F0502020204030204" pitchFamily="34" charset="0"/>
              </a:rPr>
              <a:t>Extreme Light for Europe</a:t>
            </a:r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88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0A43EB-A79D-0864-5773-78A16E989CAE}"/>
              </a:ext>
            </a:extLst>
          </p:cNvPr>
          <p:cNvSpPr/>
          <p:nvPr/>
        </p:nvSpPr>
        <p:spPr>
          <a:xfrm>
            <a:off x="8514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lcím 2">
            <a:extLst>
              <a:ext uri="{FF2B5EF4-FFF2-40B4-BE49-F238E27FC236}">
                <a16:creationId xmlns:a16="http://schemas.microsoft.com/office/drawing/2014/main" id="{62DC6622-8E97-44C1-9624-529CE74D0B51}"/>
              </a:ext>
            </a:extLst>
          </p:cNvPr>
          <p:cNvSpPr txBox="1">
            <a:spLocks/>
          </p:cNvSpPr>
          <p:nvPr/>
        </p:nvSpPr>
        <p:spPr>
          <a:xfrm>
            <a:off x="1034617" y="4047749"/>
            <a:ext cx="3355860" cy="189184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cs-CZ" altLang="cs-CZ" sz="10000" b="1" spc="-300">
                <a:solidFill>
                  <a:schemeClr val="bg1"/>
                </a:solidFill>
                <a:cs typeface="Calibri Light" panose="020F0302020204030204" pitchFamily="34" charset="0"/>
              </a:rPr>
              <a:t>37</a:t>
            </a:r>
            <a:endParaRPr lang="hu-HU" altLang="cs-CZ" sz="10000" b="1" spc="-3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7" name="Alcím 2">
            <a:extLst>
              <a:ext uri="{FF2B5EF4-FFF2-40B4-BE49-F238E27FC236}">
                <a16:creationId xmlns:a16="http://schemas.microsoft.com/office/drawing/2014/main" id="{205DEB3E-4879-43AF-B5E3-FA81E20DC353}"/>
              </a:ext>
            </a:extLst>
          </p:cNvPr>
          <p:cNvSpPr txBox="1">
            <a:spLocks/>
          </p:cNvSpPr>
          <p:nvPr/>
        </p:nvSpPr>
        <p:spPr>
          <a:xfrm>
            <a:off x="452332" y="1708867"/>
            <a:ext cx="5363109" cy="1344891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0"/>
              </a:lnSpc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</a:rPr>
              <a:t>ELI ERIC</a:t>
            </a:r>
            <a:br>
              <a:rPr lang="en-US" sz="4000" b="1" dirty="0"/>
            </a:br>
            <a:r>
              <a:rPr lang="en-US" sz="4000" b="1" dirty="0">
                <a:solidFill>
                  <a:schemeClr val="bg1"/>
                </a:solidFill>
                <a:ea typeface="+mn-lt"/>
                <a:cs typeface="+mn-lt"/>
              </a:rPr>
              <a:t>as an Employer</a:t>
            </a: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5BB38F28-D0CC-131E-9CCC-1C146E8FDF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0274" y="203791"/>
            <a:ext cx="8391726" cy="4744060"/>
          </a:xfrm>
          <a:prstGeom prst="rect">
            <a:avLst/>
          </a:prstGeom>
        </p:spPr>
      </p:pic>
      <p:sp>
        <p:nvSpPr>
          <p:cNvPr id="10" name="Alcím 2">
            <a:extLst>
              <a:ext uri="{FF2B5EF4-FFF2-40B4-BE49-F238E27FC236}">
                <a16:creationId xmlns:a16="http://schemas.microsoft.com/office/drawing/2014/main" id="{9C73AA08-D135-EB4F-EA93-4ED7334E202F}"/>
              </a:ext>
            </a:extLst>
          </p:cNvPr>
          <p:cNvSpPr txBox="1">
            <a:spLocks/>
          </p:cNvSpPr>
          <p:nvPr/>
        </p:nvSpPr>
        <p:spPr>
          <a:xfrm>
            <a:off x="563099" y="5597700"/>
            <a:ext cx="2808567" cy="66724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500" b="1">
                <a:solidFill>
                  <a:schemeClr val="bg1"/>
                </a:solidFill>
                <a:cs typeface="Calibri"/>
              </a:rPr>
              <a:t>Nationalities</a:t>
            </a:r>
            <a:endParaRPr lang="hu-HU" altLang="cs-CZ" sz="3500" b="1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Alcím 2">
            <a:extLst>
              <a:ext uri="{FF2B5EF4-FFF2-40B4-BE49-F238E27FC236}">
                <a16:creationId xmlns:a16="http://schemas.microsoft.com/office/drawing/2014/main" id="{4625250D-5DEC-28FC-94E5-947F27C637EB}"/>
              </a:ext>
            </a:extLst>
          </p:cNvPr>
          <p:cNvSpPr txBox="1">
            <a:spLocks/>
          </p:cNvSpPr>
          <p:nvPr/>
        </p:nvSpPr>
        <p:spPr>
          <a:xfrm>
            <a:off x="3547328" y="4004774"/>
            <a:ext cx="3789995" cy="189184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0000" b="1" kern="800" spc="-300">
                <a:solidFill>
                  <a:schemeClr val="bg1"/>
                </a:solidFill>
                <a:cs typeface="Calibri Light" panose="020F0302020204030204" pitchFamily="34" charset="0"/>
              </a:rPr>
              <a:t>631</a:t>
            </a:r>
            <a:endParaRPr lang="hu-HU" altLang="cs-CZ" sz="10000" b="1" kern="800" spc="-30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12" name="Alcím 2">
            <a:extLst>
              <a:ext uri="{FF2B5EF4-FFF2-40B4-BE49-F238E27FC236}">
                <a16:creationId xmlns:a16="http://schemas.microsoft.com/office/drawing/2014/main" id="{64D5EEFB-D99B-41D0-F977-FCF851DF755B}"/>
              </a:ext>
            </a:extLst>
          </p:cNvPr>
          <p:cNvSpPr txBox="1">
            <a:spLocks/>
          </p:cNvSpPr>
          <p:nvPr/>
        </p:nvSpPr>
        <p:spPr>
          <a:xfrm>
            <a:off x="3294484" y="5596227"/>
            <a:ext cx="2812012" cy="67094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Employees</a:t>
            </a:r>
            <a:r>
              <a:rPr lang="en-US" sz="35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US" sz="3500" b="1">
              <a:solidFill>
                <a:schemeClr val="bg1"/>
              </a:solidFill>
              <a:ea typeface="Calibri"/>
              <a:cs typeface="Calibri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B90139-56C3-41E5-9824-54448B4B3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823870"/>
              </p:ext>
            </p:extLst>
          </p:nvPr>
        </p:nvGraphicFramePr>
        <p:xfrm>
          <a:off x="6194076" y="4050012"/>
          <a:ext cx="5997924" cy="2807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A781C8-514A-64B3-56EF-62D0E4D7F7F4}"/>
              </a:ext>
            </a:extLst>
          </p:cNvPr>
          <p:cNvCxnSpPr>
            <a:cxnSpLocks/>
          </p:cNvCxnSpPr>
          <p:nvPr/>
        </p:nvCxnSpPr>
        <p:spPr>
          <a:xfrm flipV="1">
            <a:off x="3190009" y="4425612"/>
            <a:ext cx="0" cy="16746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1FC4AA2-600D-4289-01A0-D1BAEFAC9E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17" y="294604"/>
            <a:ext cx="1494856" cy="720000"/>
          </a:xfrm>
          <a:prstGeom prst="rect">
            <a:avLst/>
          </a:prstGeom>
        </p:spPr>
      </p:pic>
      <p:sp>
        <p:nvSpPr>
          <p:cNvPr id="8" name="Alcím 2">
            <a:extLst>
              <a:ext uri="{FF2B5EF4-FFF2-40B4-BE49-F238E27FC236}">
                <a16:creationId xmlns:a16="http://schemas.microsoft.com/office/drawing/2014/main" id="{A9490954-CF67-056C-E5E3-E1A3A04ACEBD}"/>
              </a:ext>
            </a:extLst>
          </p:cNvPr>
          <p:cNvSpPr txBox="1">
            <a:spLocks/>
          </p:cNvSpPr>
          <p:nvPr/>
        </p:nvSpPr>
        <p:spPr>
          <a:xfrm>
            <a:off x="6518175" y="4801735"/>
            <a:ext cx="2176104" cy="383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Scientific personnel</a:t>
            </a:r>
            <a:endParaRPr lang="en-US"/>
          </a:p>
        </p:txBody>
      </p:sp>
      <p:sp>
        <p:nvSpPr>
          <p:cNvPr id="14" name="Alcím 2">
            <a:extLst>
              <a:ext uri="{FF2B5EF4-FFF2-40B4-BE49-F238E27FC236}">
                <a16:creationId xmlns:a16="http://schemas.microsoft.com/office/drawing/2014/main" id="{D88930D3-1AC3-3D4D-AF6B-546B61587004}"/>
              </a:ext>
            </a:extLst>
          </p:cNvPr>
          <p:cNvSpPr txBox="1">
            <a:spLocks/>
          </p:cNvSpPr>
          <p:nvPr/>
        </p:nvSpPr>
        <p:spPr>
          <a:xfrm>
            <a:off x="6518175" y="5264545"/>
            <a:ext cx="2367772" cy="393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Technicians/Engineers</a:t>
            </a:r>
            <a:endParaRPr lang="en-US" sz="1800" b="1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6" name="Alcím 2">
            <a:extLst>
              <a:ext uri="{FF2B5EF4-FFF2-40B4-BE49-F238E27FC236}">
                <a16:creationId xmlns:a16="http://schemas.microsoft.com/office/drawing/2014/main" id="{3838C079-A843-5DBD-3E6B-F5C40384477C}"/>
              </a:ext>
            </a:extLst>
          </p:cNvPr>
          <p:cNvSpPr txBox="1">
            <a:spLocks/>
          </p:cNvSpPr>
          <p:nvPr/>
        </p:nvSpPr>
        <p:spPr>
          <a:xfrm>
            <a:off x="6518175" y="5715553"/>
            <a:ext cx="2599150" cy="430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Administrative personnel</a:t>
            </a: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78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nstruction site with cranes&#10;&#10;Description automatically generated">
            <a:extLst>
              <a:ext uri="{FF2B5EF4-FFF2-40B4-BE49-F238E27FC236}">
                <a16:creationId xmlns:a16="http://schemas.microsoft.com/office/drawing/2014/main" id="{8B99CEDD-8DA7-B5A8-EBC1-BA7420AF2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77" r="2" b="16081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pic>
        <p:nvPicPr>
          <p:cNvPr id="7" name="Picture 6" descr="A large building with solar panels&#10;&#10;Description automatically generated">
            <a:extLst>
              <a:ext uri="{FF2B5EF4-FFF2-40B4-BE49-F238E27FC236}">
                <a16:creationId xmlns:a16="http://schemas.microsoft.com/office/drawing/2014/main" id="{7CB6BA9F-0482-86E7-26C9-ED233DCF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461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sp useBgFill="1">
        <p:nvSpPr>
          <p:cNvPr id="61" name="Freeform: Shape 60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C5D3A4-79BA-DEE0-D590-D39F1F0753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81" r="4292" b="216"/>
          <a:stretch/>
        </p:blipFill>
        <p:spPr>
          <a:xfrm>
            <a:off x="-734" y="1338239"/>
            <a:ext cx="4814167" cy="52430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21776-DE93-C302-CE8B-27FA6B4E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55" y="609600"/>
            <a:ext cx="4379386" cy="7268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ELI Brief Building Introduction</a:t>
            </a:r>
          </a:p>
        </p:txBody>
      </p:sp>
    </p:spTree>
    <p:extLst>
      <p:ext uri="{BB962C8B-B14F-4D97-AF65-F5344CB8AC3E}">
        <p14:creationId xmlns:p14="http://schemas.microsoft.com/office/powerpoint/2010/main" val="4964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85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diagram of a factory&#10;&#10;Description automatically generated">
            <a:extLst>
              <a:ext uri="{FF2B5EF4-FFF2-40B4-BE49-F238E27FC236}">
                <a16:creationId xmlns:a16="http://schemas.microsoft.com/office/drawing/2014/main" id="{9A2BBD19-5D36-0256-910C-778AE39FC0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71001" y="149225"/>
            <a:ext cx="12931346" cy="670877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8E8AE-E33E-4A23-11F6-5347BF283A9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124690" y="6192982"/>
            <a:ext cx="11277599" cy="5157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 dirty="0">
                <a:latin typeface="Calibri"/>
                <a:ea typeface="Calibri"/>
                <a:cs typeface="Calibri"/>
              </a:rPr>
              <a:t>ELI Beamlines facility </a:t>
            </a:r>
            <a:endParaRPr lang="en-CZ" sz="3600" b="1" dirty="0"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79AA3C-8AE3-3F6A-8DDF-A3C0D77E4F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78" y="484814"/>
            <a:ext cx="1846395" cy="896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D9677-9AF0-D491-73C0-515DCF9C9B98}"/>
              </a:ext>
            </a:extLst>
          </p:cNvPr>
          <p:cNvSpPr txBox="1"/>
          <p:nvPr/>
        </p:nvSpPr>
        <p:spPr>
          <a:xfrm>
            <a:off x="2707105" y="1374916"/>
            <a:ext cx="475247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3AB21-7E43-F0CC-473B-79DA3E46739E}"/>
              </a:ext>
            </a:extLst>
          </p:cNvPr>
          <p:cNvSpPr txBox="1"/>
          <p:nvPr/>
        </p:nvSpPr>
        <p:spPr>
          <a:xfrm>
            <a:off x="1185351" y="1925052"/>
            <a:ext cx="475247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EE8D5-74AE-82FE-008A-19394F36CBAB}"/>
              </a:ext>
            </a:extLst>
          </p:cNvPr>
          <p:cNvSpPr txBox="1"/>
          <p:nvPr/>
        </p:nvSpPr>
        <p:spPr>
          <a:xfrm>
            <a:off x="4307305" y="748207"/>
            <a:ext cx="475247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9F8D4-02BA-6E48-5DD6-BB5816AC78D9}"/>
              </a:ext>
            </a:extLst>
          </p:cNvPr>
          <p:cNvSpPr txBox="1"/>
          <p:nvPr/>
        </p:nvSpPr>
        <p:spPr>
          <a:xfrm>
            <a:off x="5763489" y="149225"/>
            <a:ext cx="475247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89DCB-0EB9-D880-8A87-83628B8ADBE5}"/>
              </a:ext>
            </a:extLst>
          </p:cNvPr>
          <p:cNvSpPr txBox="1"/>
          <p:nvPr/>
        </p:nvSpPr>
        <p:spPr>
          <a:xfrm>
            <a:off x="10491900" y="2916489"/>
            <a:ext cx="475247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E8A9F-7D31-6E07-616E-415A6C9C0380}"/>
              </a:ext>
            </a:extLst>
          </p:cNvPr>
          <p:cNvSpPr txBox="1"/>
          <p:nvPr/>
        </p:nvSpPr>
        <p:spPr>
          <a:xfrm>
            <a:off x="9246631" y="4450515"/>
            <a:ext cx="631295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L4c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7B1CCF-D4AC-63DE-291F-8629ADBE93D9}"/>
              </a:ext>
            </a:extLst>
          </p:cNvPr>
          <p:cNvSpPr txBox="1"/>
          <p:nvPr/>
        </p:nvSpPr>
        <p:spPr>
          <a:xfrm>
            <a:off x="8079568" y="6081546"/>
            <a:ext cx="475247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2398D-870C-9FED-9F1A-AAA05510B6D4}"/>
              </a:ext>
            </a:extLst>
          </p:cNvPr>
          <p:cNvSpPr txBox="1"/>
          <p:nvPr/>
        </p:nvSpPr>
        <p:spPr>
          <a:xfrm>
            <a:off x="4782552" y="3368843"/>
            <a:ext cx="475247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07BD8-52FD-7DD2-82DF-74A17801E0A5}"/>
              </a:ext>
            </a:extLst>
          </p:cNvPr>
          <p:cNvSpPr txBox="1"/>
          <p:nvPr/>
        </p:nvSpPr>
        <p:spPr>
          <a:xfrm>
            <a:off x="3050368" y="3998859"/>
            <a:ext cx="475247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863A1-A0F4-9AA0-C525-946041182610}"/>
              </a:ext>
            </a:extLst>
          </p:cNvPr>
          <p:cNvSpPr txBox="1"/>
          <p:nvPr/>
        </p:nvSpPr>
        <p:spPr>
          <a:xfrm>
            <a:off x="1660598" y="4504368"/>
            <a:ext cx="475247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44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9957" y="1404026"/>
            <a:ext cx="11039641" cy="5163751"/>
          </a:xfrm>
        </p:spPr>
        <p:txBody>
          <a:bodyPr>
            <a:normAutofit/>
          </a:bodyPr>
          <a:lstStyle/>
          <a:p>
            <a:r>
              <a:rPr lang="en-GB" b="1" dirty="0"/>
              <a:t>L1 </a:t>
            </a:r>
          </a:p>
          <a:p>
            <a:pPr lvl="1"/>
            <a:r>
              <a:rPr lang="en-GB" dirty="0"/>
              <a:t>1 kHz </a:t>
            </a:r>
          </a:p>
          <a:p>
            <a:pPr lvl="1"/>
            <a:r>
              <a:rPr lang="en-GB" dirty="0"/>
              <a:t>15 fs </a:t>
            </a:r>
          </a:p>
          <a:p>
            <a:pPr lvl="1"/>
            <a:r>
              <a:rPr lang="en-GB" dirty="0"/>
              <a:t>30 </a:t>
            </a:r>
            <a:r>
              <a:rPr lang="en-GB" dirty="0" err="1"/>
              <a:t>mJ</a:t>
            </a:r>
            <a:r>
              <a:rPr lang="en-GB" dirty="0"/>
              <a:t> </a:t>
            </a:r>
          </a:p>
          <a:p>
            <a:r>
              <a:rPr lang="en-GB" b="1" dirty="0"/>
              <a:t>L2 </a:t>
            </a:r>
          </a:p>
          <a:p>
            <a:pPr lvl="1"/>
            <a:r>
              <a:rPr lang="en-GB" dirty="0"/>
              <a:t>20 Hz </a:t>
            </a:r>
          </a:p>
          <a:p>
            <a:pPr lvl="1"/>
            <a:r>
              <a:rPr lang="en-GB" dirty="0"/>
              <a:t>25 fs  </a:t>
            </a:r>
          </a:p>
          <a:p>
            <a:pPr lvl="1"/>
            <a:r>
              <a:rPr lang="en-GB" dirty="0"/>
              <a:t>2 J</a:t>
            </a:r>
          </a:p>
          <a:p>
            <a:r>
              <a:rPr lang="en-GB" b="1" dirty="0"/>
              <a:t>L3</a:t>
            </a:r>
          </a:p>
          <a:p>
            <a:pPr lvl="1"/>
            <a:r>
              <a:rPr lang="en-GB" dirty="0"/>
              <a:t>3.3 Hz</a:t>
            </a:r>
          </a:p>
          <a:p>
            <a:pPr lvl="1"/>
            <a:r>
              <a:rPr lang="en-GB" dirty="0"/>
              <a:t>27.3 fs</a:t>
            </a:r>
          </a:p>
          <a:p>
            <a:pPr lvl="1"/>
            <a:r>
              <a:rPr lang="en-GB" dirty="0"/>
              <a:t>13.3 J</a:t>
            </a:r>
          </a:p>
          <a:p>
            <a:r>
              <a:rPr lang="en-GB" b="1" dirty="0"/>
              <a:t>L4</a:t>
            </a:r>
          </a:p>
          <a:p>
            <a:pPr lvl="1"/>
            <a:r>
              <a:rPr lang="en-GB" dirty="0"/>
              <a:t> 1 </a:t>
            </a:r>
            <a:r>
              <a:rPr lang="en-GB" dirty="0" err="1"/>
              <a:t>spm</a:t>
            </a:r>
            <a:endParaRPr lang="en-GB" dirty="0"/>
          </a:p>
          <a:p>
            <a:pPr lvl="1"/>
            <a:r>
              <a:rPr lang="en-GB" dirty="0"/>
              <a:t> 0.5 ns</a:t>
            </a:r>
          </a:p>
          <a:p>
            <a:pPr lvl="1"/>
            <a:r>
              <a:rPr lang="en-GB" dirty="0"/>
              <a:t> 1.2 kJ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ELI-Beamlines Lasers</a:t>
            </a:r>
          </a:p>
        </p:txBody>
      </p:sp>
      <p:pic>
        <p:nvPicPr>
          <p:cNvPr id="2050" name="Picture 2" descr="National Energetics | 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894" y="5208105"/>
            <a:ext cx="903136" cy="9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LLNL-logo.png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894" y="4029465"/>
            <a:ext cx="5579763" cy="107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LI Beamlines – Dolní Břeža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894" y="1764531"/>
            <a:ext cx="3377851" cy="16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428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BE57FA-1ADB-FD42-A41A-AC09909E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43" y="403827"/>
            <a:ext cx="6870245" cy="415114"/>
          </a:xfrm>
        </p:spPr>
        <p:txBody>
          <a:bodyPr>
            <a:noAutofit/>
          </a:bodyPr>
          <a:lstStyle/>
          <a:p>
            <a:r>
              <a:rPr lang="en-US" sz="3150" b="1">
                <a:latin typeface="Calibri"/>
                <a:ea typeface="Calibri"/>
                <a:cs typeface="Calibri"/>
              </a:rPr>
              <a:t>Science in ELI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9A37E-4247-2F4B-AC76-FB0D93165B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5" y="1550122"/>
            <a:ext cx="3020220" cy="1836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05938-3159-5C4E-88C7-DBE4F6E3AC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3464" y="1550122"/>
            <a:ext cx="3021503" cy="1836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B25F03-BBA9-7C43-ACEE-D06237FE377B}"/>
              </a:ext>
            </a:extLst>
          </p:cNvPr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7870" y="4312585"/>
            <a:ext cx="3009600" cy="1836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7BB201-77C9-9D42-A10C-7B41F9DE3A3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836" y="1550122"/>
            <a:ext cx="3020220" cy="1836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C820B-26CA-AD4B-AAF2-29E578C8256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2585"/>
            <a:ext cx="3021503" cy="1836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26" name="Picture 2" descr="https://news.berkeley.edu/wp-content/uploads/2016/02/atom750.jpg">
            <a:extLst>
              <a:ext uri="{FF2B5EF4-FFF2-40B4-BE49-F238E27FC236}">
                <a16:creationId xmlns:a16="http://schemas.microsoft.com/office/drawing/2014/main" id="{E30BD903-80BE-8B48-9592-DC597B00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21" y="4312585"/>
            <a:ext cx="3020220" cy="183600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C0BA6-D34A-4B45-8A74-E65304A8FD0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650" y="1550122"/>
            <a:ext cx="3020220" cy="1836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28" name="Picture 4" descr="https://3c1703fe8d.site.internapcdn.net/newman/csz/news/800/2015/attosecondel.jpg">
            <a:extLst>
              <a:ext uri="{FF2B5EF4-FFF2-40B4-BE49-F238E27FC236}">
                <a16:creationId xmlns:a16="http://schemas.microsoft.com/office/drawing/2014/main" id="{41022CC9-BC12-E94F-A224-2DA9457A286E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59" y="4312585"/>
            <a:ext cx="3009599" cy="183600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17E38-DC99-5A41-F732-F37CB0813F46}"/>
              </a:ext>
            </a:extLst>
          </p:cNvPr>
          <p:cNvSpPr txBox="1"/>
          <p:nvPr/>
        </p:nvSpPr>
        <p:spPr>
          <a:xfrm>
            <a:off x="13855" y="1556221"/>
            <a:ext cx="3020220" cy="369332"/>
          </a:xfrm>
          <a:prstGeom prst="rect">
            <a:avLst/>
          </a:prstGeom>
          <a:solidFill>
            <a:srgbClr val="00B050">
              <a:alpha val="50554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Calibri Light"/>
              </a:rPr>
              <a:t>Laser science</a:t>
            </a:r>
            <a:endParaRPr lang="en-US" b="1">
              <a:solidFill>
                <a:schemeClr val="bg1"/>
              </a:solidFill>
              <a:ea typeface="Calibri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6F197-2CCA-97A5-B30B-07FBFA316B31}"/>
              </a:ext>
            </a:extLst>
          </p:cNvPr>
          <p:cNvSpPr txBox="1"/>
          <p:nvPr/>
        </p:nvSpPr>
        <p:spPr>
          <a:xfrm>
            <a:off x="3084167" y="3016790"/>
            <a:ext cx="29404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Calibri Light"/>
              </a:rPr>
              <a:t>VUV, EUV, RTG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A8510F-6598-B642-989B-773E4383F48B}"/>
              </a:ext>
            </a:extLst>
          </p:cNvPr>
          <p:cNvSpPr/>
          <p:nvPr/>
        </p:nvSpPr>
        <p:spPr>
          <a:xfrm>
            <a:off x="3053337" y="4348870"/>
            <a:ext cx="2095093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Nuclear Physics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60B162-BCA2-F95A-BC4F-5A54228EA30A}"/>
              </a:ext>
            </a:extLst>
          </p:cNvPr>
          <p:cNvSpPr/>
          <p:nvPr/>
        </p:nvSpPr>
        <p:spPr>
          <a:xfrm>
            <a:off x="7067594" y="1561495"/>
            <a:ext cx="2212198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Particle Acceleration</a:t>
            </a:r>
            <a:endParaRPr lang="en-US">
              <a:solidFill>
                <a:schemeClr val="bg1"/>
              </a:solidFill>
            </a:endParaRPr>
          </a:p>
          <a:p>
            <a:endParaRPr lang="en-US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D71152-FAD3-AFE4-AFA0-4E4696D08C98}"/>
              </a:ext>
            </a:extLst>
          </p:cNvPr>
          <p:cNvSpPr/>
          <p:nvPr/>
        </p:nvSpPr>
        <p:spPr>
          <a:xfrm>
            <a:off x="9183464" y="2739790"/>
            <a:ext cx="2282943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Materials Science, Biology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54C02F-E384-1B8D-D24F-E46F64A49CF6}"/>
              </a:ext>
            </a:extLst>
          </p:cNvPr>
          <p:cNvSpPr/>
          <p:nvPr/>
        </p:nvSpPr>
        <p:spPr>
          <a:xfrm>
            <a:off x="2482" y="5502253"/>
            <a:ext cx="3006808" cy="646331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Plasma, HED Physics, Fusion Physics, Astrophysics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AEA9BF-20EA-0FAE-FF7F-889059239D8F}"/>
              </a:ext>
            </a:extLst>
          </p:cNvPr>
          <p:cNvSpPr/>
          <p:nvPr/>
        </p:nvSpPr>
        <p:spPr>
          <a:xfrm>
            <a:off x="9141158" y="5498501"/>
            <a:ext cx="3021503" cy="646331"/>
          </a:xfrm>
          <a:prstGeom prst="rect">
            <a:avLst/>
          </a:prstGeom>
          <a:solidFill>
            <a:srgbClr val="00B0F0">
              <a:alpha val="4186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Theory, Computations, Simulations</a:t>
            </a:r>
            <a:endParaRPr lang="en-US">
              <a:solidFill>
                <a:schemeClr val="bg1"/>
              </a:solidFill>
              <a:ea typeface="Calibri"/>
              <a:cs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62897D-8909-CE28-3F1E-96E23D26193C}"/>
              </a:ext>
            </a:extLst>
          </p:cNvPr>
          <p:cNvSpPr txBox="1"/>
          <p:nvPr/>
        </p:nvSpPr>
        <p:spPr>
          <a:xfrm>
            <a:off x="6178701" y="5459039"/>
            <a:ext cx="236856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Attosecond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Dynamics</a:t>
            </a:r>
            <a:endParaRPr lang="en-US">
              <a:ea typeface="Calibri"/>
              <a:cs typeface="Calibri"/>
            </a:endParaRPr>
          </a:p>
          <a:p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51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large room with machinery&#10;&#10;Description automatically generated">
            <a:extLst>
              <a:ext uri="{FF2B5EF4-FFF2-40B4-BE49-F238E27FC236}">
                <a16:creationId xmlns:a16="http://schemas.microsoft.com/office/drawing/2014/main" id="{6080E6B2-EA0C-77FC-F3FE-F19EAEA1C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b="13970"/>
          <a:stretch/>
        </p:blipFill>
        <p:spPr>
          <a:xfrm>
            <a:off x="5132400" y="3431785"/>
            <a:ext cx="7059600" cy="341627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large machine in a factory&#10;&#10;Description automatically generated">
            <a:extLst>
              <a:ext uri="{FF2B5EF4-FFF2-40B4-BE49-F238E27FC236}">
                <a16:creationId xmlns:a16="http://schemas.microsoft.com/office/drawing/2014/main" id="{0ACF3481-D1F4-9047-B185-32AAEC029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939"/>
            <a:ext cx="5128591" cy="34190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" name="Picture 30" descr="A room with many machines&#10;&#10;Description automatically generated with medium confidence">
            <a:extLst>
              <a:ext uri="{FF2B5EF4-FFF2-40B4-BE49-F238E27FC236}">
                <a16:creationId xmlns:a16="http://schemas.microsoft.com/office/drawing/2014/main" id="{FF29AD3C-1D2B-0C87-6FE6-14E1783B1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41727"/>
            <a:ext cx="5128591" cy="341627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" name="Picture 3" descr="A large cylindrical machine in a factory&#10;&#10;Description automatically generated">
            <a:extLst>
              <a:ext uri="{FF2B5EF4-FFF2-40B4-BE49-F238E27FC236}">
                <a16:creationId xmlns:a16="http://schemas.microsoft.com/office/drawing/2014/main" id="{270E715F-0FC4-89A3-57F1-7C72344C1681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13321" b="13754"/>
          <a:stretch/>
        </p:blipFill>
        <p:spPr>
          <a:xfrm>
            <a:off x="5132400" y="0"/>
            <a:ext cx="7059600" cy="34200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9448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335</Words>
  <Application>Microsoft Office PowerPoint</Application>
  <PresentationFormat>Widescreen</PresentationFormat>
  <Paragraphs>118</Paragraphs>
  <Slides>13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Custom Design</vt:lpstr>
      <vt:lpstr>PowerPoint Presentation</vt:lpstr>
      <vt:lpstr>PowerPoint Presentation</vt:lpstr>
      <vt:lpstr>PowerPoint Presentation</vt:lpstr>
      <vt:lpstr>ELI Brief Building Introduction</vt:lpstr>
      <vt:lpstr>PowerPoint Presentation</vt:lpstr>
      <vt:lpstr>PowerPoint Presentation</vt:lpstr>
      <vt:lpstr>ELI-Beamlines Lasers</vt:lpstr>
      <vt:lpstr>Science in ELI</vt:lpstr>
      <vt:lpstr>PowerPoint Presentation</vt:lpstr>
      <vt:lpstr>Control System History</vt:lpstr>
      <vt:lpstr>Present ELI Control Sysytem Teams</vt:lpstr>
      <vt:lpstr>The Future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Zymak Illia</dc:creator>
  <cp:lastModifiedBy>Gaman Vojtěch</cp:lastModifiedBy>
  <cp:revision>11</cp:revision>
  <cp:lastPrinted>2024-10-01T14:18:46Z</cp:lastPrinted>
  <dcterms:created xsi:type="dcterms:W3CDTF">2024-03-08T14:52:53Z</dcterms:created>
  <dcterms:modified xsi:type="dcterms:W3CDTF">2025-02-02T19:10:26Z</dcterms:modified>
</cp:coreProperties>
</file>